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gif" ContentType="image/gi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440" r:id="rId5"/>
    <p:sldId id="477" r:id="rId6"/>
    <p:sldId id="476" r:id="rId7"/>
    <p:sldId id="478" r:id="rId8"/>
    <p:sldId id="494" r:id="rId9"/>
    <p:sldId id="496" r:id="rId10"/>
    <p:sldId id="497" r:id="rId11"/>
    <p:sldId id="492" r:id="rId12"/>
    <p:sldId id="498" r:id="rId13"/>
    <p:sldId id="499" r:id="rId14"/>
    <p:sldId id="479" r:id="rId15"/>
    <p:sldId id="480" r:id="rId16"/>
    <p:sldId id="481" r:id="rId17"/>
    <p:sldId id="487" r:id="rId18"/>
    <p:sldId id="402" r:id="rId19"/>
    <p:sldId id="482" r:id="rId20"/>
    <p:sldId id="484" r:id="rId21"/>
    <p:sldId id="483" r:id="rId22"/>
    <p:sldId id="486" r:id="rId23"/>
    <p:sldId id="488" r:id="rId24"/>
    <p:sldId id="490" r:id="rId25"/>
    <p:sldId id="489" r:id="rId26"/>
    <p:sldId id="428" r:id="rId27"/>
    <p:sldId id="475" r:id="rId28"/>
    <p:sldId id="474" r:id="rId29"/>
    <p:sldId id="491" r:id="rId30"/>
    <p:sldId id="467" r:id="rId31"/>
    <p:sldId id="466" r:id="rId32"/>
    <p:sldId id="468" r:id="rId33"/>
    <p:sldId id="469" r:id="rId34"/>
    <p:sldId id="470" r:id="rId35"/>
    <p:sldId id="457" r:id="rId36"/>
    <p:sldId id="461" r:id="rId37"/>
    <p:sldId id="462" r:id="rId38"/>
    <p:sldId id="458" r:id="rId39"/>
    <p:sldId id="459" r:id="rId40"/>
    <p:sldId id="460" r:id="rId41"/>
    <p:sldId id="500" r:id="rId42"/>
    <p:sldId id="501" r:id="rId43"/>
  </p:sldIdLst>
  <p:sldSz cx="9144000" cy="6858000" type="screen4x3"/>
  <p:notesSz cx="6858000" cy="9144000"/>
  <p:custDataLst>
    <p:tags r:id="rId4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FF9"/>
    <a:srgbClr val="80C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96630" autoAdjust="0"/>
  </p:normalViewPr>
  <p:slideViewPr>
    <p:cSldViewPr>
      <p:cViewPr varScale="1">
        <p:scale>
          <a:sx n="97" d="100"/>
          <a:sy n="97" d="100"/>
        </p:scale>
        <p:origin x="1140" y="96"/>
      </p:cViewPr>
      <p:guideLst>
        <p:guide orient="horz" pos="1797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7" Type="http://schemas.openxmlformats.org/officeDocument/2006/relationships/tags" Target="tags/tag1.xml"/><Relationship Id="rId46" Type="http://schemas.openxmlformats.org/officeDocument/2006/relationships/tableStyles" Target="tableStyles.xml"/><Relationship Id="rId45" Type="http://schemas.openxmlformats.org/officeDocument/2006/relationships/viewProps" Target="viewProps.xml"/><Relationship Id="rId44" Type="http://schemas.openxmlformats.org/officeDocument/2006/relationships/presProps" Target="presProps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BC588-1024-43B5-8CEF-46BFFD52C8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数据的采集中需不需要进行相应的预处理，平滑去噪等，可以直接上传在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端进行处理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手势切割划分，什么时候开始，什么时候结束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如何找到一个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模型能够识别手语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- [ ] </a:t>
            </a:r>
            <a:r>
              <a:rPr lang="zh-CN" altLang="en-US" dirty="0"/>
              <a:t>视频数据获取（目前是中科大手语数据集，</a:t>
            </a:r>
            <a:r>
              <a:rPr lang="en-US" altLang="zh-CN" dirty="0"/>
              <a:t>RGB</a:t>
            </a:r>
            <a:r>
              <a:rPr lang="zh-CN" altLang="en-US" dirty="0"/>
              <a:t>和深度</a:t>
            </a:r>
            <a:r>
              <a:rPr lang="en-US" altLang="zh-CN" dirty="0"/>
              <a:t>clips</a:t>
            </a:r>
            <a:r>
              <a:rPr lang="zh-CN" altLang="en-US" dirty="0"/>
              <a:t>，需要自己提取坐标点位置），找一下日常动态手势数据集，最好有骨骼点标记数据）</a:t>
            </a:r>
            <a:endParaRPr lang="zh-CN" altLang="en-US" dirty="0"/>
          </a:p>
          <a:p>
            <a:r>
              <a:rPr lang="en-US" altLang="zh-CN" dirty="0"/>
              <a:t>- [ ] </a:t>
            </a:r>
            <a:r>
              <a:rPr lang="zh-CN" altLang="en-US" dirty="0"/>
              <a:t>手部关键点坐标提取，利用</a:t>
            </a:r>
            <a:r>
              <a:rPr lang="en-US" altLang="zh-CN" dirty="0" err="1"/>
              <a:t>Openpose</a:t>
            </a:r>
            <a:r>
              <a:rPr lang="en-US" altLang="zh-CN" dirty="0"/>
              <a:t> </a:t>
            </a:r>
            <a:r>
              <a:rPr lang="zh-CN" altLang="en-US" dirty="0"/>
              <a:t>提取</a:t>
            </a:r>
            <a:r>
              <a:rPr lang="en-US" altLang="zh-CN" dirty="0"/>
              <a:t>RGB </a:t>
            </a:r>
            <a:r>
              <a:rPr lang="zh-CN" altLang="en-US" dirty="0"/>
              <a:t>视频中手部坐标点信息，</a:t>
            </a:r>
            <a:r>
              <a:rPr lang="en-US" altLang="zh-CN" dirty="0"/>
              <a:t>GPU </a:t>
            </a:r>
            <a:r>
              <a:rPr lang="zh-CN" altLang="en-US" dirty="0"/>
              <a:t>内存不足，提取信息不好，计划回校用学校服务器处理数据。有一个没有关注问题，获取的数据是</a:t>
            </a:r>
            <a:r>
              <a:rPr lang="en-US" altLang="zh-CN" dirty="0"/>
              <a:t>2D </a:t>
            </a:r>
            <a:r>
              <a:rPr lang="zh-CN" altLang="en-US" dirty="0"/>
              <a:t>的还是</a:t>
            </a:r>
            <a:r>
              <a:rPr lang="en-US" altLang="zh-CN" dirty="0"/>
              <a:t>3D </a:t>
            </a:r>
            <a:r>
              <a:rPr lang="zh-CN" altLang="en-US" dirty="0"/>
              <a:t>的，能获取手的朝向数据吗？</a:t>
            </a:r>
            <a:endParaRPr lang="zh-CN" altLang="en-US" dirty="0"/>
          </a:p>
          <a:p>
            <a:r>
              <a:rPr lang="en-US" altLang="zh-CN" dirty="0"/>
              <a:t>- [ ] </a:t>
            </a:r>
            <a:r>
              <a:rPr lang="zh-CN" altLang="en-US" dirty="0"/>
              <a:t>特征提取包括    ， 这里有个疑问，是直接用这些数据作为输入还是 添加 例如整体手弯曲度，协方差矩阵等等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- [ ] </a:t>
            </a:r>
            <a:r>
              <a:rPr lang="zh-CN" altLang="en-US" dirty="0"/>
              <a:t>坐标点转手指弯曲度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- [ ] </a:t>
            </a:r>
            <a:r>
              <a:rPr lang="zh-CN" altLang="en-US" dirty="0"/>
              <a:t>手朝向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- [ ] </a:t>
            </a:r>
            <a:r>
              <a:rPr lang="zh-CN" altLang="en-US" dirty="0"/>
              <a:t>手运动速度</a:t>
            </a:r>
            <a:endParaRPr lang="zh-CN" altLang="en-US" dirty="0"/>
          </a:p>
          <a:p>
            <a:r>
              <a:rPr lang="en-US" altLang="zh-CN" dirty="0"/>
              <a:t>- [ ] </a:t>
            </a:r>
            <a:r>
              <a:rPr lang="zh-CN" altLang="en-US" dirty="0"/>
              <a:t>使用什么</a:t>
            </a:r>
            <a:r>
              <a:rPr lang="en-US" altLang="zh-CN" dirty="0"/>
              <a:t>AI </a:t>
            </a:r>
            <a:r>
              <a:rPr lang="zh-CN" altLang="en-US" dirty="0"/>
              <a:t>模型进行训练，（总下面论文中提到的模型中找下开源的运行）</a:t>
            </a:r>
            <a:endParaRPr lang="zh-CN" altLang="en-US" dirty="0"/>
          </a:p>
          <a:p>
            <a:r>
              <a:rPr lang="en-US" altLang="zh-CN" dirty="0"/>
              <a:t>- [ ] 3D </a:t>
            </a:r>
            <a:r>
              <a:rPr lang="zh-CN" altLang="en-US" dirty="0"/>
              <a:t>手势渲染功能  （之前的是直接利用</a:t>
            </a:r>
            <a:r>
              <a:rPr lang="en-US" altLang="zh-CN" dirty="0" err="1"/>
              <a:t>openpose</a:t>
            </a:r>
            <a:r>
              <a:rPr lang="en-US" altLang="zh-CN" dirty="0"/>
              <a:t> </a:t>
            </a:r>
            <a:r>
              <a:rPr lang="zh-CN" altLang="en-US" dirty="0"/>
              <a:t>自带的功能在</a:t>
            </a:r>
            <a:r>
              <a:rPr lang="en-US" altLang="zh-CN" dirty="0"/>
              <a:t>RGB </a:t>
            </a:r>
            <a:r>
              <a:rPr lang="zh-CN" altLang="en-US" dirty="0"/>
              <a:t>视频留数据中画出骨骼点）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不同人对同一传感器得差异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同一人同一弯曲度检测传感器的差异  两个挑战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烧录方式：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\FlashMethods.html</a:t>
            </a:r>
            <a:endParaRPr lang="en-US" altLang="zh-CN" dirty="0"/>
          </a:p>
          <a:p>
            <a:r>
              <a:rPr lang="zh-CN" altLang="en-US" dirty="0"/>
              <a:t>使用介绍：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\Arduino-Learning-Record.html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烧录方式：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\FlashMethods.html</a:t>
            </a:r>
            <a:endParaRPr lang="en-US" altLang="zh-CN" dirty="0"/>
          </a:p>
          <a:p>
            <a:r>
              <a:rPr lang="zh-CN" altLang="en-US" dirty="0"/>
              <a:t>使用介绍：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\Arduino-Learning-Record.html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烧录方式：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\FlashMethods.html</a:t>
            </a:r>
            <a:endParaRPr lang="en-US" altLang="zh-CN" dirty="0"/>
          </a:p>
          <a:p>
            <a:r>
              <a:rPr lang="zh-CN" altLang="en-US" dirty="0"/>
              <a:t>使用介绍：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\Arduino-Learning-Record.html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烧录方式：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\FlashMethods.html</a:t>
            </a:r>
            <a:endParaRPr lang="en-US" altLang="zh-CN" dirty="0"/>
          </a:p>
          <a:p>
            <a:r>
              <a:rPr lang="zh-CN" altLang="en-US" dirty="0"/>
              <a:t>使用介绍：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\Arduino-Learning-Record.html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烧录方式：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\FlashMethods.html</a:t>
            </a:r>
            <a:endParaRPr lang="en-US" altLang="zh-CN" dirty="0"/>
          </a:p>
          <a:p>
            <a:r>
              <a:rPr lang="zh-CN" altLang="en-US" dirty="0"/>
              <a:t>使用介绍：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\Arduino-Learning-Record.html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烧录方式：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\FlashMethods.html</a:t>
            </a:r>
            <a:endParaRPr lang="en-US" altLang="zh-CN" dirty="0"/>
          </a:p>
          <a:p>
            <a:r>
              <a:rPr lang="zh-CN" altLang="en-US" dirty="0"/>
              <a:t>使用介绍：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\Arduino-Learning-Record.html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烧录方式：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\FlashMethods.html</a:t>
            </a:r>
            <a:endParaRPr lang="en-US" altLang="zh-CN" dirty="0"/>
          </a:p>
          <a:p>
            <a:r>
              <a:rPr lang="zh-CN" altLang="en-US" dirty="0"/>
              <a:t>使用介绍：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\Arduino-Learning-Record.html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烧录方式：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\FlashMethods.html</a:t>
            </a:r>
            <a:endParaRPr lang="en-US" altLang="zh-CN" dirty="0"/>
          </a:p>
          <a:p>
            <a:r>
              <a:rPr lang="zh-CN" altLang="en-US" dirty="0"/>
              <a:t>使用介绍：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\Arduino-Learning-Record.html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烧录方式：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\FlashMethods.html</a:t>
            </a:r>
            <a:endParaRPr lang="en-US" altLang="zh-CN" dirty="0"/>
          </a:p>
          <a:p>
            <a:r>
              <a:rPr lang="zh-CN" altLang="en-US" dirty="0"/>
              <a:t>使用介绍：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\Arduino-Learning-Record.html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可以添加  识别</a:t>
            </a:r>
            <a:r>
              <a:rPr lang="en-US" altLang="zh-CN" dirty="0"/>
              <a:t>ROC</a:t>
            </a:r>
            <a:r>
              <a:rPr lang="zh-CN" altLang="en-US" dirty="0"/>
              <a:t>曲线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人在不同的活动下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 userDrawn="1"/>
        </p:nvGrpSpPr>
        <p:grpSpPr>
          <a:xfrm>
            <a:off x="132099" y="542751"/>
            <a:ext cx="8904396" cy="211170"/>
            <a:chOff x="132099" y="5949281"/>
            <a:chExt cx="8904396" cy="211170"/>
          </a:xfrm>
        </p:grpSpPr>
        <p:pic>
          <p:nvPicPr>
            <p:cNvPr id="4" name="Picture 12"/>
            <p:cNvPicPr>
              <a:picLocks noChangeAspect="1"/>
            </p:cNvPicPr>
            <p:nvPr userDrawn="1"/>
          </p:nvPicPr>
          <p:blipFill rotWithShape="1">
            <a:blip r:embed="rId2" cstate="print"/>
            <a:srcRect r="1276" b="46828"/>
            <a:stretch>
              <a:fillRect/>
            </a:stretch>
          </p:blipFill>
          <p:spPr>
            <a:xfrm>
              <a:off x="3229372" y="5949281"/>
              <a:ext cx="2664296" cy="211170"/>
            </a:xfrm>
            <a:prstGeom prst="rect">
              <a:avLst/>
            </a:prstGeom>
          </p:spPr>
        </p:pic>
        <p:pic>
          <p:nvPicPr>
            <p:cNvPr id="5" name="Picture 12"/>
            <p:cNvPicPr>
              <a:picLocks noChangeAspect="1"/>
            </p:cNvPicPr>
            <p:nvPr userDrawn="1"/>
          </p:nvPicPr>
          <p:blipFill rotWithShape="1">
            <a:blip r:embed="rId3"/>
            <a:srcRect l="56369" t="2833" r="1276" b="46829"/>
            <a:stretch>
              <a:fillRect/>
            </a:stretch>
          </p:blipFill>
          <p:spPr>
            <a:xfrm>
              <a:off x="132099" y="5960533"/>
              <a:ext cx="3394312" cy="199918"/>
            </a:xfrm>
            <a:prstGeom prst="rect">
              <a:avLst/>
            </a:prstGeom>
          </p:spPr>
        </p:pic>
        <p:pic>
          <p:nvPicPr>
            <p:cNvPr id="6" name="Picture 12"/>
            <p:cNvPicPr>
              <a:picLocks noChangeAspect="1"/>
            </p:cNvPicPr>
            <p:nvPr userDrawn="1"/>
          </p:nvPicPr>
          <p:blipFill rotWithShape="1">
            <a:blip r:embed="rId3"/>
            <a:srcRect t="1768" r="55351" b="46828"/>
            <a:stretch>
              <a:fillRect/>
            </a:stretch>
          </p:blipFill>
          <p:spPr>
            <a:xfrm>
              <a:off x="5796137" y="5956299"/>
              <a:ext cx="3240358" cy="204151"/>
            </a:xfrm>
            <a:prstGeom prst="rect">
              <a:avLst/>
            </a:prstGeom>
          </p:spPr>
        </p:pic>
      </p:grpSp>
      <p:grpSp>
        <p:nvGrpSpPr>
          <p:cNvPr id="3" name="组合 6"/>
          <p:cNvGrpSpPr/>
          <p:nvPr userDrawn="1"/>
        </p:nvGrpSpPr>
        <p:grpSpPr>
          <a:xfrm>
            <a:off x="752154" y="6135194"/>
            <a:ext cx="1728245" cy="604331"/>
            <a:chOff x="5609379" y="763032"/>
            <a:chExt cx="2171872" cy="759459"/>
          </a:xfrm>
        </p:grpSpPr>
        <p:pic>
          <p:nvPicPr>
            <p:cNvPr id="8" name="Picture 2" descr="http://www.tju.edu.cn/images/logo_2016_2.png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67" r="73587" b="16504"/>
            <a:stretch>
              <a:fillRect/>
            </a:stretch>
          </p:blipFill>
          <p:spPr bwMode="auto">
            <a:xfrm>
              <a:off x="5609379" y="763032"/>
              <a:ext cx="758406" cy="7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tju.edu.cn/images/logo_2016_2.png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5" t="14168" b="11184"/>
            <a:stretch>
              <a:fillRect/>
            </a:stretch>
          </p:blipFill>
          <p:spPr bwMode="auto">
            <a:xfrm>
              <a:off x="6342635" y="799688"/>
              <a:ext cx="1438616" cy="65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9"/>
          <p:cNvGrpSpPr/>
          <p:nvPr userDrawn="1"/>
        </p:nvGrpSpPr>
        <p:grpSpPr>
          <a:xfrm>
            <a:off x="6516214" y="6124430"/>
            <a:ext cx="2427601" cy="638067"/>
            <a:chOff x="6553688" y="5642335"/>
            <a:chExt cx="2512151" cy="717176"/>
          </a:xfrm>
        </p:grpSpPr>
        <p:grpSp>
          <p:nvGrpSpPr>
            <p:cNvPr id="10" name="组合 10"/>
            <p:cNvGrpSpPr/>
            <p:nvPr/>
          </p:nvGrpSpPr>
          <p:grpSpPr>
            <a:xfrm>
              <a:off x="6553688" y="5642335"/>
              <a:ext cx="1989369" cy="582744"/>
              <a:chOff x="1792798" y="3693332"/>
              <a:chExt cx="1989369" cy="58274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2798" y="3693332"/>
                <a:ext cx="637218" cy="58274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11760" y="3825515"/>
                <a:ext cx="1370407" cy="344474"/>
              </a:xfrm>
              <a:prstGeom prst="rect">
                <a:avLst/>
              </a:prstGeom>
            </p:spPr>
          </p:pic>
        </p:grpSp>
        <p:sp>
          <p:nvSpPr>
            <p:cNvPr id="12" name="文本框 11"/>
            <p:cNvSpPr txBox="1"/>
            <p:nvPr/>
          </p:nvSpPr>
          <p:spPr>
            <a:xfrm>
              <a:off x="6618729" y="6117356"/>
              <a:ext cx="2447110" cy="242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solidFill>
                    <a:srgbClr val="00518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Tianjin Key Laboratory of Advanced Networking</a:t>
              </a:r>
              <a:endParaRPr lang="zh-CN" altLang="en-US" sz="800" b="1" dirty="0">
                <a:solidFill>
                  <a:srgbClr val="00518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4"/>
          <p:cNvGrpSpPr/>
          <p:nvPr userDrawn="1"/>
        </p:nvGrpSpPr>
        <p:grpSpPr>
          <a:xfrm>
            <a:off x="3347863" y="6124425"/>
            <a:ext cx="2648398" cy="590607"/>
            <a:chOff x="2838656" y="1799171"/>
            <a:chExt cx="2648398" cy="590607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 rot="10800000" flipH="1" flipV="1">
              <a:off x="2838656" y="1821053"/>
              <a:ext cx="488831" cy="568725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 userDrawn="1"/>
          </p:nvSpPr>
          <p:spPr>
            <a:xfrm>
              <a:off x="3327488" y="1799171"/>
              <a:ext cx="2159566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b="0" dirty="0">
                  <a:solidFill>
                    <a:srgbClr val="00518E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智能与计算学部</a:t>
              </a:r>
              <a:endParaRPr lang="en-US" altLang="zh-CN" sz="2200" b="0" dirty="0">
                <a:solidFill>
                  <a:srgbClr val="00518E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  <a:p>
              <a:r>
                <a:rPr lang="en-US" altLang="zh-CN" sz="900" dirty="0">
                  <a:solidFill>
                    <a:srgbClr val="00518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900" b="1" dirty="0">
                  <a:solidFill>
                    <a:srgbClr val="00518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College of Intelligence</a:t>
              </a:r>
              <a:r>
                <a:rPr lang="en-US" altLang="zh-CN" sz="900" b="1" baseline="0" dirty="0">
                  <a:solidFill>
                    <a:srgbClr val="00518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Computing</a:t>
              </a:r>
              <a:endParaRPr lang="zh-CN" altLang="en-US" sz="900" b="1" dirty="0">
                <a:solidFill>
                  <a:srgbClr val="00518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618170" y="2088981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2" name="文本框 31"/>
          <p:cNvSpPr txBox="1"/>
          <p:nvPr userDrawn="1"/>
        </p:nvSpPr>
        <p:spPr>
          <a:xfrm>
            <a:off x="5183560" y="105883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读最好的论文</a:t>
            </a:r>
            <a:r>
              <a:rPr lang="zh-CN" altLang="en-US" baseline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做最有价值的科研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Best papers, i</a:t>
            </a:r>
            <a:r>
              <a:rPr lang="en-US" altLang="zh-CN" sz="1400" baseline="0" dirty="0">
                <a:solidFill>
                  <a:schemeClr val="bg1">
                    <a:lumMod val="50000"/>
                  </a:schemeClr>
                </a:solidFill>
              </a:rPr>
              <a:t>nnovative ideas, valuable works.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 userDrawn="1"/>
        </p:nvGrpSpPr>
        <p:grpSpPr>
          <a:xfrm>
            <a:off x="132099" y="542751"/>
            <a:ext cx="8904396" cy="211170"/>
            <a:chOff x="132099" y="5949281"/>
            <a:chExt cx="8904396" cy="211170"/>
          </a:xfrm>
        </p:grpSpPr>
        <p:pic>
          <p:nvPicPr>
            <p:cNvPr id="4" name="Picture 12"/>
            <p:cNvPicPr>
              <a:picLocks noChangeAspect="1"/>
            </p:cNvPicPr>
            <p:nvPr userDrawn="1"/>
          </p:nvPicPr>
          <p:blipFill rotWithShape="1">
            <a:blip r:embed="rId2" cstate="print"/>
            <a:srcRect r="1276" b="46828"/>
            <a:stretch>
              <a:fillRect/>
            </a:stretch>
          </p:blipFill>
          <p:spPr>
            <a:xfrm>
              <a:off x="3229372" y="5949281"/>
              <a:ext cx="2664296" cy="211170"/>
            </a:xfrm>
            <a:prstGeom prst="rect">
              <a:avLst/>
            </a:prstGeom>
          </p:spPr>
        </p:pic>
        <p:pic>
          <p:nvPicPr>
            <p:cNvPr id="5" name="Picture 12"/>
            <p:cNvPicPr>
              <a:picLocks noChangeAspect="1"/>
            </p:cNvPicPr>
            <p:nvPr userDrawn="1"/>
          </p:nvPicPr>
          <p:blipFill rotWithShape="1">
            <a:blip r:embed="rId3"/>
            <a:srcRect l="56369" t="2833" r="1276" b="46829"/>
            <a:stretch>
              <a:fillRect/>
            </a:stretch>
          </p:blipFill>
          <p:spPr>
            <a:xfrm>
              <a:off x="132099" y="5960533"/>
              <a:ext cx="3394312" cy="199918"/>
            </a:xfrm>
            <a:prstGeom prst="rect">
              <a:avLst/>
            </a:prstGeom>
          </p:spPr>
        </p:pic>
        <p:pic>
          <p:nvPicPr>
            <p:cNvPr id="6" name="Picture 12"/>
            <p:cNvPicPr>
              <a:picLocks noChangeAspect="1"/>
            </p:cNvPicPr>
            <p:nvPr userDrawn="1"/>
          </p:nvPicPr>
          <p:blipFill rotWithShape="1">
            <a:blip r:embed="rId3"/>
            <a:srcRect t="1768" r="55351" b="46828"/>
            <a:stretch>
              <a:fillRect/>
            </a:stretch>
          </p:blipFill>
          <p:spPr>
            <a:xfrm>
              <a:off x="5796137" y="5956299"/>
              <a:ext cx="3240358" cy="204151"/>
            </a:xfrm>
            <a:prstGeom prst="rect">
              <a:avLst/>
            </a:prstGeom>
          </p:spPr>
        </p:pic>
      </p:grpSp>
      <p:pic>
        <p:nvPicPr>
          <p:cNvPr id="8" name="Picture 2" descr="http://www.tju.edu.cn/images/logo_2016_2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7" r="73587" b="16504"/>
          <a:stretch>
            <a:fillRect/>
          </a:stretch>
        </p:blipFill>
        <p:spPr bwMode="auto">
          <a:xfrm>
            <a:off x="132099" y="6093296"/>
            <a:ext cx="603494" cy="6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9"/>
          <p:cNvGrpSpPr/>
          <p:nvPr userDrawn="1"/>
        </p:nvGrpSpPr>
        <p:grpSpPr>
          <a:xfrm>
            <a:off x="6623684" y="44625"/>
            <a:ext cx="2364750" cy="682359"/>
            <a:chOff x="6400798" y="5702677"/>
            <a:chExt cx="2364750" cy="697791"/>
          </a:xfrm>
        </p:grpSpPr>
        <p:grpSp>
          <p:nvGrpSpPr>
            <p:cNvPr id="7" name="组合 10"/>
            <p:cNvGrpSpPr/>
            <p:nvPr/>
          </p:nvGrpSpPr>
          <p:grpSpPr>
            <a:xfrm>
              <a:off x="6561892" y="5702677"/>
              <a:ext cx="1981165" cy="582744"/>
              <a:chOff x="1801002" y="3753674"/>
              <a:chExt cx="1981165" cy="58274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1002" y="3753674"/>
                <a:ext cx="637218" cy="58274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11760" y="3825515"/>
                <a:ext cx="1370407" cy="344474"/>
              </a:xfrm>
              <a:prstGeom prst="rect">
                <a:avLst/>
              </a:prstGeom>
            </p:spPr>
          </p:pic>
        </p:grpSp>
        <p:sp>
          <p:nvSpPr>
            <p:cNvPr id="12" name="文本框 11"/>
            <p:cNvSpPr txBox="1"/>
            <p:nvPr/>
          </p:nvSpPr>
          <p:spPr>
            <a:xfrm>
              <a:off x="6400798" y="6180152"/>
              <a:ext cx="2364750" cy="220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solidFill>
                    <a:srgbClr val="00518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Tianjin Key Laboratory of Advanced Networking</a:t>
              </a:r>
              <a:endParaRPr lang="zh-CN" altLang="en-US" sz="800" b="1" dirty="0">
                <a:solidFill>
                  <a:srgbClr val="00518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0800000" flipH="1" flipV="1">
            <a:off x="827584" y="6143316"/>
            <a:ext cx="512367" cy="504289"/>
          </a:xfrm>
          <a:prstGeom prst="rect">
            <a:avLst/>
          </a:prstGeom>
        </p:spPr>
      </p:pic>
      <p:sp>
        <p:nvSpPr>
          <p:cNvPr id="20" name="内容占位符 19"/>
          <p:cNvSpPr>
            <a:spLocks noGrp="1"/>
          </p:cNvSpPr>
          <p:nvPr>
            <p:ph sz="quarter" idx="10" hasCustomPrompt="1"/>
          </p:nvPr>
        </p:nvSpPr>
        <p:spPr>
          <a:xfrm>
            <a:off x="611560" y="1047996"/>
            <a:ext cx="7992888" cy="4901284"/>
          </a:xfrm>
          <a:prstGeom prst="rect">
            <a:avLst/>
          </a:prstGeom>
        </p:spPr>
        <p:txBody>
          <a:bodyPr/>
          <a:lstStyle>
            <a:lvl1pPr marL="342900" indent="-342900">
              <a:buSzPct val="80000"/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SzPct val="70000"/>
              <a:buFont typeface="Wingdings" panose="05000000000000000000" pitchFamily="2" charset="2"/>
              <a:buChar char="u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0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microsoft.com/office/2007/relationships/media" Target="../media/media2.mp4"/><Relationship Id="rId3" Type="http://schemas.openxmlformats.org/officeDocument/2006/relationships/video" Target="../media/media2.mp4"/><Relationship Id="rId2" Type="http://schemas.openxmlformats.org/officeDocument/2006/relationships/image" Target="../media/image36.GIF"/><Relationship Id="rId1" Type="http://schemas.openxmlformats.org/officeDocument/2006/relationships/image" Target="../media/image35.GIF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4.xml"/><Relationship Id="rId7" Type="http://schemas.openxmlformats.org/officeDocument/2006/relationships/vmlDrawing" Target="../drawings/vmlDrawing1.v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3" Type="http://schemas.openxmlformats.org/officeDocument/2006/relationships/image" Target="../media/image45.wmf"/><Relationship Id="rId2" Type="http://schemas.openxmlformats.org/officeDocument/2006/relationships/oleObject" Target="../embeddings/oleObject1.bin"/><Relationship Id="rId1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9.png"/><Relationship Id="rId1" Type="http://schemas.openxmlformats.org/officeDocument/2006/relationships/image" Target="../media/image48.pn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53.png"/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image" Target="../media/image5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7.png"/><Relationship Id="rId1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9.png"/><Relationship Id="rId1" Type="http://schemas.openxmlformats.org/officeDocument/2006/relationships/image" Target="../media/image5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2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69.png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Relationship Id="rId3" Type="http://schemas.openxmlformats.org/officeDocument/2006/relationships/image" Target="../media/image65.png"/><Relationship Id="rId2" Type="http://schemas.openxmlformats.org/officeDocument/2006/relationships/image" Target="../media/image64.jpeg"/><Relationship Id="rId1" Type="http://schemas.openxmlformats.org/officeDocument/2006/relationships/image" Target="../media/image63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73.png"/><Relationship Id="rId3" Type="http://schemas.microsoft.com/office/2007/relationships/hdphoto" Target="../media/image72.wdp"/><Relationship Id="rId2" Type="http://schemas.openxmlformats.org/officeDocument/2006/relationships/image" Target="../media/image71.png"/><Relationship Id="rId1" Type="http://schemas.openxmlformats.org/officeDocument/2006/relationships/image" Target="../media/image7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7.png"/><Relationship Id="rId1" Type="http://schemas.openxmlformats.org/officeDocument/2006/relationships/image" Target="../media/image76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6.png"/><Relationship Id="rId1" Type="http://schemas.openxmlformats.org/officeDocument/2006/relationships/image" Target="../media/image78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0.png"/><Relationship Id="rId1" Type="http://schemas.openxmlformats.org/officeDocument/2006/relationships/image" Target="../media/image79.png"/></Relationships>
</file>

<file path=ppt/slides/_rels/slide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3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2.png"/><Relationship Id="rId1" Type="http://schemas.openxmlformats.org/officeDocument/2006/relationships/image" Target="../media/image81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4.png"/><Relationship Id="rId1" Type="http://schemas.openxmlformats.org/officeDocument/2006/relationships/image" Target="../media/image83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6.png"/><Relationship Id="rId1" Type="http://schemas.openxmlformats.org/officeDocument/2006/relationships/image" Target="../media/image85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77.png"/><Relationship Id="rId1" Type="http://schemas.openxmlformats.org/officeDocument/2006/relationships/image" Target="../media/image87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89.png"/><Relationship Id="rId1" Type="http://schemas.openxmlformats.org/officeDocument/2006/relationships/image" Target="../media/image88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1.png"/><Relationship Id="rId1" Type="http://schemas.openxmlformats.org/officeDocument/2006/relationships/image" Target="../media/image90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3.png"/><Relationship Id="rId1" Type="http://schemas.openxmlformats.org/officeDocument/2006/relationships/image" Target="../media/image92.png"/></Relationships>
</file>

<file path=ppt/slides/_rels/slide3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5.png"/><Relationship Id="rId1" Type="http://schemas.openxmlformats.org/officeDocument/2006/relationships/image" Target="../media/image94.png"/></Relationships>
</file>

<file path=ppt/slides/_rels/slide3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3.png"/><Relationship Id="rId1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27.png"/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9.xml"/><Relationship Id="rId7" Type="http://schemas.openxmlformats.org/officeDocument/2006/relationships/slideLayout" Target="../slideLayouts/slideLayout13.xml"/><Relationship Id="rId6" Type="http://schemas.openxmlformats.org/officeDocument/2006/relationships/image" Target="../media/image34.png"/><Relationship Id="rId5" Type="http://schemas.microsoft.com/office/2007/relationships/media" Target="../media/media1.mp4"/><Relationship Id="rId4" Type="http://schemas.openxmlformats.org/officeDocument/2006/relationships/video" Target="../media/media1.mp4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7544" y="1844824"/>
            <a:ext cx="7986278" cy="1325563"/>
          </a:xfrm>
        </p:spPr>
        <p:txBody>
          <a:bodyPr>
            <a:normAutofit/>
          </a:bodyPr>
          <a:lstStyle/>
          <a:p>
            <a:r>
              <a:rPr lang="en-US" altLang="zh-CN" sz="4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A portable cross-domain hand gesture recognition system</a:t>
            </a:r>
            <a:endParaRPr lang="zh-CN" altLang="en-US" sz="4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Limitation of Prior Art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07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glove based method: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999" y="1353723"/>
            <a:ext cx="4572001" cy="26118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64697"/>
            <a:ext cx="4545182" cy="2611888"/>
          </a:xfrm>
          <a:prstGeom prst="rect">
            <a:avLst/>
          </a:prstGeom>
        </p:spPr>
      </p:pic>
      <p:pic>
        <p:nvPicPr>
          <p:cNvPr id="14" name="WeChat_20211127214756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1640" y="3997075"/>
            <a:ext cx="2235157" cy="286092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66797" y="3976585"/>
            <a:ext cx="3633161" cy="28814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6605599" y="6485964"/>
            <a:ext cx="2538324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麻省理工学生比赛作品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600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Limitation of Prior Art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07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Flex Sensor based method: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745" y="1353723"/>
            <a:ext cx="3511844" cy="1872208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0" y="3225931"/>
            <a:ext cx="385192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Sun, </a:t>
            </a:r>
            <a:r>
              <a:rPr lang="en-US" altLang="zh-CN" sz="1400" b="0" i="0" dirty="0" err="1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Shurui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et al. “Gesture Recognition Based on Nano-gold Flexible Sensor using Different Training Modes.” </a:t>
            </a:r>
            <a:r>
              <a:rPr lang="en-US" altLang="zh-CN" sz="1400" b="0" i="1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2019 IEEE International Conference on Cyborg and Bionic Systems (CBS)</a:t>
            </a:r>
            <a:r>
              <a:rPr lang="en-US" altLang="zh-CN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IEEE, 2019.  </a:t>
            </a:r>
            <a:r>
              <a:rPr lang="zh-CN" altLang="en-US" sz="14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国际学术会议没找到</a:t>
            </a:r>
            <a:endParaRPr lang="zh-CN" altLang="en-US" sz="1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4358200" y="3429000"/>
            <a:ext cx="385192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Chuang, Wei-</a:t>
            </a:r>
            <a:r>
              <a:rPr lang="en-US" altLang="zh-CN" sz="1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Chieh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et al. "Continuous finger gesture recognition based on flex sensors." Sensors 19.18 (2019): 3986.</a:t>
            </a:r>
            <a:endParaRPr lang="zh-CN" altLang="en-US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6307" y="830506"/>
            <a:ext cx="2276190" cy="2457143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940152" y="870401"/>
            <a:ext cx="1569660" cy="369332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识别四种手势</a:t>
            </a:r>
            <a:endParaRPr lang="zh-CN" altLang="en-US" dirty="0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395482"/>
            <a:ext cx="3059832" cy="2510823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970078" y="5072669"/>
            <a:ext cx="622818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Sarker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S, Hoque M </a:t>
            </a:r>
            <a:r>
              <a:rPr lang="en-US" altLang="zh-CN" sz="1400" dirty="0" err="1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</a:t>
            </a:r>
            <a:r>
              <a:rPr lang="en-US" altLang="zh-CN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An Intelligent System for Conversion of Bangla Sign Language into Speech[C]//2018 International Conference on Innovations in Science, Engineering and Technology (ICISET). IEEE, 2018: 513-518. </a:t>
            </a:r>
            <a:r>
              <a:rPr lang="zh-CN" altLang="en-US" sz="1400" dirty="0">
                <a:solidFill>
                  <a:srgbClr val="22222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国际学术会议没找到</a:t>
            </a:r>
            <a:endParaRPr lang="zh-CN" altLang="en-US" sz="1400" dirty="0">
              <a:solidFill>
                <a:srgbClr val="222222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Skilful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whisper in a nutshell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07249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 domain data conversion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Quantify the finger bend value from voltage data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mediapipe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tools to calculate bend value from pictures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picture data enhancement to solve person diversity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Customized circuit design: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Mega328 chip to design the hardware board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Achieving cheapness and convenient in deployment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Highly recognition accuracy in time: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Effective feature extraction to calculate useful features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Propose a con1d-mixMLP model to achieve high accuracy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Robust to environment and person diversity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 err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Skilful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whisper in a nutshell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2" y="1700808"/>
            <a:ext cx="4440010" cy="3528392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6472" y="1700808"/>
            <a:ext cx="4427984" cy="37624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5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Preliminaries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92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resistance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of bending sensor increases with the increase of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bending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135" y="1563563"/>
            <a:ext cx="2824214" cy="2118049"/>
          </a:xfrm>
          <a:prstGeom prst="rect">
            <a:avLst/>
          </a:prstGeom>
        </p:spPr>
      </p:pic>
      <p:sp>
        <p:nvSpPr>
          <p:cNvPr id="6" name="圆角矩形 28"/>
          <p:cNvSpPr/>
          <p:nvPr/>
        </p:nvSpPr>
        <p:spPr>
          <a:xfrm>
            <a:off x="79010" y="4084067"/>
            <a:ext cx="4997046" cy="23223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Sensor internal error due to manufacturing process, different sensors have different resistance.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For the same sensor, different bending degrees cause different value, not easy to quantify.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There is jitter in the data when bending.</a:t>
            </a:r>
            <a:endParaRPr lang="en-US" altLang="zh-CN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en-US" altLang="zh-CN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Directly insert the wiring with Dupont wire causing deviation.</a:t>
            </a:r>
            <a:endParaRPr lang="zh-CN" altLang="en-US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2966349" y="1339787"/>
            <a:ext cx="2840131" cy="2329097"/>
            <a:chOff x="5635517" y="724974"/>
            <a:chExt cx="2526078" cy="4502436"/>
          </a:xfrm>
        </p:grpSpPr>
        <p:cxnSp>
          <p:nvCxnSpPr>
            <p:cNvPr id="9" name="直接连接符 8"/>
            <p:cNvCxnSpPr/>
            <p:nvPr/>
          </p:nvCxnSpPr>
          <p:spPr>
            <a:xfrm>
              <a:off x="5820410" y="1381125"/>
              <a:ext cx="473075" cy="19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>
              <a:endCxn id="22" idx="0"/>
            </p:cNvCxnSpPr>
            <p:nvPr/>
          </p:nvCxnSpPr>
          <p:spPr>
            <a:xfrm>
              <a:off x="6039733" y="1368787"/>
              <a:ext cx="1" cy="347056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矩形 10"/>
            <p:cNvSpPr/>
            <p:nvPr/>
          </p:nvSpPr>
          <p:spPr>
            <a:xfrm>
              <a:off x="5881301" y="1710700"/>
              <a:ext cx="316865" cy="108585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 flipH="1">
              <a:off x="6039698" y="2796550"/>
              <a:ext cx="70" cy="8190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5886809" y="3615589"/>
              <a:ext cx="305848" cy="8013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4" name="直接连接符 13"/>
            <p:cNvCxnSpPr/>
            <p:nvPr/>
          </p:nvCxnSpPr>
          <p:spPr>
            <a:xfrm flipH="1">
              <a:off x="6036379" y="4416898"/>
              <a:ext cx="6708" cy="4224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6038215" y="3326165"/>
              <a:ext cx="868045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6238310" y="1834205"/>
              <a:ext cx="604821" cy="713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Flex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6318885" y="3930015"/>
              <a:ext cx="1574800" cy="38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635517" y="724974"/>
              <a:ext cx="1315935" cy="38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+5V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Vin)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5674195" y="4839351"/>
              <a:ext cx="731076" cy="38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GND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318885" y="2901623"/>
              <a:ext cx="1842710" cy="713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(</a:t>
              </a:r>
              <a:r>
                <a:rPr lang="en-US" altLang="zh-CN" dirty="0" err="1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Vout</a:t>
              </a:r>
              <a:r>
                <a:rPr lang="en-US" altLang="zh-CN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)</a:t>
              </a:r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6175183" y="3779882"/>
              <a:ext cx="731076" cy="7139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10k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aphicFrame>
        <p:nvGraphicFramePr>
          <p:cNvPr id="27" name="对象 26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3573109" y="3077574"/>
          <a:ext cx="2237740" cy="8089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5" name="" r:id="rId2" imgW="1193800" imgH="431800" progId="Equation.KSEE3">
                  <p:embed/>
                </p:oleObj>
              </mc:Choice>
              <mc:Fallback>
                <p:oleObj name="" r:id="rId2" imgW="1193800" imgH="431800" progId="Equation.KSEE3">
                  <p:embed/>
                  <p:pic>
                    <p:nvPicPr>
                      <p:cNvPr id="0" name="对象 28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3"/>
                      <a:stretch>
                        <a:fillRect/>
                      </a:stretch>
                    </p:blipFill>
                    <p:spPr>
                      <a:xfrm>
                        <a:off x="3573109" y="3077574"/>
                        <a:ext cx="2237740" cy="80899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269" y="1315472"/>
            <a:ext cx="3581722" cy="2752132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3268" y="4067603"/>
            <a:ext cx="3581722" cy="2513489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Module--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 domain data conversion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745" y="984391"/>
            <a:ext cx="8920255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noise remove by using data filtering algorithm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468560" y="1335256"/>
            <a:ext cx="5832648" cy="419619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772816"/>
            <a:ext cx="4666300" cy="2780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2" name="圆角矩形 14"/>
          <p:cNvSpPr/>
          <p:nvPr/>
        </p:nvSpPr>
        <p:spPr>
          <a:xfrm>
            <a:off x="6451187" y="1772816"/>
            <a:ext cx="1649205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Moving Avg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Module--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 domain data conversion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368" y="3671652"/>
            <a:ext cx="3563888" cy="317121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016" y="3846380"/>
            <a:ext cx="3563888" cy="2677728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7087456" y="4645424"/>
            <a:ext cx="2479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Y=</a:t>
            </a:r>
            <a:r>
              <a:rPr lang="pt-BR" altLang="zh-CN" b="0" dirty="0">
                <a:effectLst/>
                <a:latin typeface="Consolas" panose="020B0609020204030204" pitchFamily="49" charset="0"/>
              </a:rPr>
              <a:t>a*x*x+b*x+c;</a:t>
            </a:r>
            <a:endParaRPr lang="pt-BR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745" y="984391"/>
            <a:ext cx="8920255" cy="33055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Quantitative bending to accurate measure the bend value of finger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Necessity: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flex sensors differ in initial resistance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Same flex sensor differ in voltage value due to hand shape and finger length in the same similar bend degree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Validation stage: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Person need to bend five finger several times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Sample to one whole bend and get the relationship between bend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ct val="20000"/>
              </a:spcBef>
              <a:buSzPct val="80000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degree with voltage data.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241" y="4023340"/>
            <a:ext cx="2627784" cy="2323809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4004" y="2483348"/>
            <a:ext cx="1187624" cy="1326798"/>
          </a:xfrm>
          <a:prstGeom prst="rect">
            <a:avLst/>
          </a:prstGeom>
        </p:spPr>
      </p:pic>
      <p:sp>
        <p:nvSpPr>
          <p:cNvPr id="31" name="圆角矩形 14"/>
          <p:cNvSpPr/>
          <p:nvPr/>
        </p:nvSpPr>
        <p:spPr>
          <a:xfrm>
            <a:off x="7393893" y="3546269"/>
            <a:ext cx="1750107" cy="30011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Uhand</a:t>
            </a:r>
            <a:r>
              <a:rPr lang="zh-CN" altLang="en-US" sz="1600" dirty="0">
                <a:solidFill>
                  <a:schemeClr val="tx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" panose="02020603050405020304" pitchFamily="18" charset="0"/>
                <a:cs typeface="Times New Roman" panose="02020603050405020304" pitchFamily="18" charset="0"/>
              </a:rPr>
              <a:t>robot hand</a:t>
            </a:r>
            <a:endParaRPr lang="zh-CN" altLang="en-US" sz="1600" dirty="0">
              <a:solidFill>
                <a:schemeClr val="tx1"/>
              </a:solidFill>
              <a:latin typeface="Times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Module--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 domain data conversion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745" y="984391"/>
            <a:ext cx="892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Quantitative bending to accurate measure the bend value of finger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54493"/>
            <a:ext cx="9144000" cy="5336628"/>
          </a:xfrm>
          <a:prstGeom prst="rect">
            <a:avLst/>
          </a:prstGeom>
        </p:spPr>
      </p:pic>
      <p:sp>
        <p:nvSpPr>
          <p:cNvPr id="11" name="圆角矩形 14"/>
          <p:cNvSpPr/>
          <p:nvPr/>
        </p:nvSpPr>
        <p:spPr>
          <a:xfrm>
            <a:off x="4607950" y="2996952"/>
            <a:ext cx="4428546" cy="93610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voltage bending degree is transformed into 53 groups of data, and good fitting results are obtained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Module--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 domain data conversion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745" y="984391"/>
            <a:ext cx="8920255" cy="701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mediapipe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tools to calculate bend value from pictures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ct val="20000"/>
              </a:spcBef>
              <a:buSzPct val="80000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5197" y="1376505"/>
            <a:ext cx="8827773" cy="552345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Module--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 domain data conversion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745" y="984391"/>
            <a:ext cx="8920255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mediapipe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tools to calculate bend value from pictures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39" y="1029761"/>
            <a:ext cx="11161239" cy="2927811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44624" y="3501008"/>
            <a:ext cx="11233248" cy="2927811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 flipH="1">
            <a:off x="7142109" y="3131676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 Train:10w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矩形 18"/>
          <p:cNvSpPr/>
          <p:nvPr/>
        </p:nvSpPr>
        <p:spPr>
          <a:xfrm flipH="1">
            <a:off x="7308304" y="5735525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 Test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2627784" y="3680573"/>
            <a:ext cx="352839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 data distribution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 data &amp; real flex data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58445" y="1772816"/>
            <a:ext cx="2892626" cy="2498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组合 21"/>
          <p:cNvGrpSpPr/>
          <p:nvPr/>
        </p:nvGrpSpPr>
        <p:grpSpPr>
          <a:xfrm>
            <a:off x="3175489" y="1772816"/>
            <a:ext cx="2892626" cy="2526201"/>
            <a:chOff x="815811" y="2564904"/>
            <a:chExt cx="3144121" cy="2310539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5811" y="3723443"/>
              <a:ext cx="1579567" cy="1152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pic>
          <p:nvPicPr>
            <p:cNvPr id="24" name="图片 2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818774" y="2564904"/>
              <a:ext cx="1570750" cy="117165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9524" y="2564904"/>
              <a:ext cx="1570408" cy="11704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9183" y="3734431"/>
              <a:ext cx="1570749" cy="113730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</p:grpSp>
      <p:sp>
        <p:nvSpPr>
          <p:cNvPr id="27" name="箭头: 下弧形 26"/>
          <p:cNvSpPr/>
          <p:nvPr/>
        </p:nvSpPr>
        <p:spPr>
          <a:xfrm>
            <a:off x="5619962" y="4381064"/>
            <a:ext cx="2892626" cy="6767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圆角矩形 5"/>
          <p:cNvSpPr/>
          <p:nvPr/>
        </p:nvSpPr>
        <p:spPr>
          <a:xfrm>
            <a:off x="6207162" y="5103693"/>
            <a:ext cx="2148316" cy="6290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Human-machine</a:t>
            </a:r>
            <a:endParaRPr lang="en-US" altLang="zh-CN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collaboration</a:t>
            </a:r>
            <a:endParaRPr lang="zh-CN" altLang="en-US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箭头: 下弧形 29"/>
          <p:cNvSpPr/>
          <p:nvPr/>
        </p:nvSpPr>
        <p:spPr>
          <a:xfrm flipH="1">
            <a:off x="749890" y="4381064"/>
            <a:ext cx="2890621" cy="6290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圆角矩形 5"/>
          <p:cNvSpPr/>
          <p:nvPr/>
        </p:nvSpPr>
        <p:spPr>
          <a:xfrm>
            <a:off x="1007110" y="5103693"/>
            <a:ext cx="2148316" cy="63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Intelligent</a:t>
            </a:r>
            <a:endParaRPr lang="en-US" altLang="zh-CN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contactless input</a:t>
            </a:r>
            <a:endParaRPr lang="zh-CN" altLang="en-US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016279" y="3901104"/>
            <a:ext cx="1229068" cy="1421084"/>
            <a:chOff x="5392938" y="3624947"/>
            <a:chExt cx="1229068" cy="1421084"/>
          </a:xfrm>
        </p:grpSpPr>
        <p:sp>
          <p:nvSpPr>
            <p:cNvPr id="35" name="箭头: 环形 34"/>
            <p:cNvSpPr/>
            <p:nvPr/>
          </p:nvSpPr>
          <p:spPr>
            <a:xfrm flipV="1">
              <a:off x="5392938" y="3624947"/>
              <a:ext cx="1229068" cy="1343669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箭头: 环形 36"/>
            <p:cNvSpPr/>
            <p:nvPr/>
          </p:nvSpPr>
          <p:spPr>
            <a:xfrm flipH="1">
              <a:off x="5392938" y="3702362"/>
              <a:ext cx="1229068" cy="1343669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496" y="1784619"/>
            <a:ext cx="2890621" cy="2502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0" name="圆角矩形 5"/>
          <p:cNvSpPr/>
          <p:nvPr/>
        </p:nvSpPr>
        <p:spPr>
          <a:xfrm>
            <a:off x="3772577" y="5103694"/>
            <a:ext cx="1737059" cy="62903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Barrier-free </a:t>
            </a:r>
            <a:endParaRPr lang="en-US" altLang="zh-CN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talk</a:t>
            </a:r>
            <a:endParaRPr lang="zh-CN" altLang="en-US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07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Wide application scenarios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Module--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Cross domain data conversion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223745" y="984391"/>
            <a:ext cx="8920255" cy="369332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mediapipe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tools to calculate bend value from pictures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188640" y="984391"/>
            <a:ext cx="11521280" cy="345638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664" y="3354670"/>
            <a:ext cx="11150935" cy="3345281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 flipH="1">
            <a:off x="7176766" y="3244334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Char Train:10w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 flipH="1">
            <a:off x="7176766" y="6372035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Char Test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 flipH="1">
            <a:off x="2627784" y="3680573"/>
            <a:ext cx="3528392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Char data distribution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 data &amp; real flex data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Module--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Customized circuit design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3745" y="984391"/>
            <a:ext cx="892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Mega328 chip to design the hardware board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9018" y="1353724"/>
            <a:ext cx="4717468" cy="2666395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08449" y="1353723"/>
            <a:ext cx="4545985" cy="266639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074" y="4509120"/>
            <a:ext cx="8675360" cy="2420322"/>
          </a:xfrm>
          <a:prstGeom prst="rect">
            <a:avLst/>
          </a:prstGeom>
        </p:spPr>
      </p:pic>
      <p:sp>
        <p:nvSpPr>
          <p:cNvPr id="17" name="圆角矩形 14"/>
          <p:cNvSpPr/>
          <p:nvPr/>
        </p:nvSpPr>
        <p:spPr>
          <a:xfrm>
            <a:off x="2743806" y="4020118"/>
            <a:ext cx="3929289" cy="81886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Independent design</a:t>
            </a:r>
            <a:endParaRPr lang="en-US" altLang="zh-CN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Lightweight and convenient</a:t>
            </a:r>
            <a:endParaRPr lang="zh-CN" altLang="en-US" sz="2400" b="1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72728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Module--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Highly recognition accuracy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3745" y="984391"/>
            <a:ext cx="892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Recognise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9 digit hand gesture and 26 char hand gesture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3745" y="1484784"/>
            <a:ext cx="3340478" cy="4157309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4223" y="1458298"/>
            <a:ext cx="5424024" cy="2714316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 flipH="1">
            <a:off x="7176766" y="4165552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26 char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矩形 17"/>
          <p:cNvSpPr/>
          <p:nvPr/>
        </p:nvSpPr>
        <p:spPr>
          <a:xfrm flipH="1">
            <a:off x="0" y="5642093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 digit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9" name="对象 -2147482577"/>
              <p:cNvSpPr txBox="1"/>
              <p:nvPr/>
            </p:nvSpPr>
            <p:spPr>
              <a:xfrm>
                <a:off x="5913956" y="5492278"/>
                <a:ext cx="3139182" cy="1316179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14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14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4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14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14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14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,)</m:t>
                      </m:r>
                    </m:oMath>
                  </m:oMathPara>
                </a14:m>
                <a:endParaRPr lang="zh-CN" altLang="en-US" sz="1400" dirty="0"/>
              </a:p>
            </p:txBody>
          </p:sp>
        </mc:Choice>
        <mc:Fallback>
          <p:sp>
            <p:nvSpPr>
              <p:cNvPr id="19" name="对象 -21474825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13956" y="5492278"/>
                <a:ext cx="3139182" cy="1316179"/>
              </a:xfrm>
              <a:prstGeom prst="rect">
                <a:avLst/>
              </a:prstGeom>
              <a:blipFill rotWithShape="1">
                <a:blip r:embed="rId3"/>
                <a:stretch>
                  <a:fillRect l="-6" t="-12" r="18" b="47"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7" name="组合 6"/>
          <p:cNvGrpSpPr/>
          <p:nvPr/>
        </p:nvGrpSpPr>
        <p:grpSpPr>
          <a:xfrm>
            <a:off x="3391093" y="5084913"/>
            <a:ext cx="2586053" cy="1838710"/>
            <a:chOff x="7049457" y="5135764"/>
            <a:chExt cx="2586053" cy="1838710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8560448" y="6277824"/>
              <a:ext cx="666667" cy="666667"/>
            </a:xfrm>
            <a:prstGeom prst="rect">
              <a:avLst/>
            </a:prstGeom>
          </p:spPr>
        </p:pic>
        <p:grpSp>
          <p:nvGrpSpPr>
            <p:cNvPr id="6" name="组合 5"/>
            <p:cNvGrpSpPr/>
            <p:nvPr/>
          </p:nvGrpSpPr>
          <p:grpSpPr>
            <a:xfrm>
              <a:off x="7049457" y="5135764"/>
              <a:ext cx="2586053" cy="1838710"/>
              <a:chOff x="7049457" y="5135764"/>
              <a:chExt cx="2586053" cy="1838710"/>
            </a:xfrm>
          </p:grpSpPr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8911700" y="5217134"/>
                <a:ext cx="723810" cy="666667"/>
              </a:xfrm>
              <a:prstGeom prst="rect">
                <a:avLst/>
              </a:prstGeom>
            </p:spPr>
          </p:pic>
          <p:pic>
            <p:nvPicPr>
              <p:cNvPr id="22" name="图片 21"/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406933" y="6326855"/>
                <a:ext cx="704762" cy="647619"/>
              </a:xfrm>
              <a:prstGeom prst="rect">
                <a:avLst/>
              </a:prstGeom>
            </p:spPr>
          </p:pic>
          <p:pic>
            <p:nvPicPr>
              <p:cNvPr id="23" name="图片 22"/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7049457" y="5231420"/>
                <a:ext cx="704762" cy="638095"/>
              </a:xfrm>
              <a:prstGeom prst="rect">
                <a:avLst/>
              </a:prstGeom>
            </p:spPr>
          </p:pic>
          <p:cxnSp>
            <p:nvCxnSpPr>
              <p:cNvPr id="24" name="直接箭头连接符 23"/>
              <p:cNvCxnSpPr>
                <a:endCxn id="20" idx="1"/>
              </p:cNvCxnSpPr>
              <p:nvPr/>
            </p:nvCxnSpPr>
            <p:spPr>
              <a:xfrm>
                <a:off x="8337722" y="5175271"/>
                <a:ext cx="573978" cy="37519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5" name="直接箭头连接符 24"/>
              <p:cNvCxnSpPr>
                <a:endCxn id="21" idx="0"/>
              </p:cNvCxnSpPr>
              <p:nvPr/>
            </p:nvCxnSpPr>
            <p:spPr>
              <a:xfrm>
                <a:off x="8315374" y="5135764"/>
                <a:ext cx="578408" cy="114206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6" name="直接箭头连接符 25"/>
              <p:cNvCxnSpPr>
                <a:stCxn id="20" idx="1"/>
                <a:endCxn id="21" idx="0"/>
              </p:cNvCxnSpPr>
              <p:nvPr/>
            </p:nvCxnSpPr>
            <p:spPr>
              <a:xfrm flipH="1">
                <a:off x="8893782" y="5550468"/>
                <a:ext cx="17918" cy="72735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7" name="直接箭头连接符 26"/>
              <p:cNvCxnSpPr>
                <a:stCxn id="20" idx="1"/>
                <a:endCxn id="22" idx="0"/>
              </p:cNvCxnSpPr>
              <p:nvPr/>
            </p:nvCxnSpPr>
            <p:spPr>
              <a:xfrm flipH="1">
                <a:off x="7759314" y="5550468"/>
                <a:ext cx="1152386" cy="77638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8" name="直接箭头连接符 27"/>
              <p:cNvCxnSpPr>
                <a:stCxn id="20" idx="1"/>
                <a:endCxn id="23" idx="3"/>
              </p:cNvCxnSpPr>
              <p:nvPr/>
            </p:nvCxnSpPr>
            <p:spPr>
              <a:xfrm flipH="1">
                <a:off x="7754219" y="5550468"/>
                <a:ext cx="1157481" cy="0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29" name="直接箭头连接符 28"/>
              <p:cNvCxnSpPr>
                <a:stCxn id="21" idx="0"/>
                <a:endCxn id="22" idx="0"/>
              </p:cNvCxnSpPr>
              <p:nvPr/>
            </p:nvCxnSpPr>
            <p:spPr>
              <a:xfrm flipH="1">
                <a:off x="7759314" y="6277824"/>
                <a:ext cx="1134468" cy="49031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0" name="直接箭头连接符 29"/>
              <p:cNvCxnSpPr>
                <a:endCxn id="23" idx="3"/>
              </p:cNvCxnSpPr>
              <p:nvPr/>
            </p:nvCxnSpPr>
            <p:spPr>
              <a:xfrm flipH="1">
                <a:off x="7754219" y="5175271"/>
                <a:ext cx="583503" cy="37519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1" name="直接箭头连接符 30"/>
              <p:cNvCxnSpPr>
                <a:endCxn id="22" idx="0"/>
              </p:cNvCxnSpPr>
              <p:nvPr/>
            </p:nvCxnSpPr>
            <p:spPr>
              <a:xfrm flipH="1">
                <a:off x="7759314" y="5175271"/>
                <a:ext cx="578408" cy="115158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3" name="直接箭头连接符 32"/>
              <p:cNvCxnSpPr>
                <a:stCxn id="21" idx="0"/>
                <a:endCxn id="23" idx="3"/>
              </p:cNvCxnSpPr>
              <p:nvPr/>
            </p:nvCxnSpPr>
            <p:spPr>
              <a:xfrm flipH="1" flipV="1">
                <a:off x="7754219" y="5550468"/>
                <a:ext cx="1139563" cy="72735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34" name="直接箭头连接符 33"/>
              <p:cNvCxnSpPr>
                <a:stCxn id="22" idx="0"/>
                <a:endCxn id="23" idx="3"/>
              </p:cNvCxnSpPr>
              <p:nvPr/>
            </p:nvCxnSpPr>
            <p:spPr>
              <a:xfrm flipH="1" flipV="1">
                <a:off x="7754219" y="5550468"/>
                <a:ext cx="5095" cy="776387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</p:grpSp>
      </p:grpSp>
      <p:sp>
        <p:nvSpPr>
          <p:cNvPr id="35" name="矩形 34"/>
          <p:cNvSpPr/>
          <p:nvPr/>
        </p:nvSpPr>
        <p:spPr>
          <a:xfrm flipH="1">
            <a:off x="6499930" y="4884902"/>
            <a:ext cx="196723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Effective feature extraction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6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72728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Module--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Highly recognition accuracy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3745" y="984391"/>
            <a:ext cx="892025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Recognize 9 digit hand gesture and 26 char hand gesture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3872" y="1695961"/>
            <a:ext cx="4351852" cy="3466077"/>
          </a:xfrm>
          <a:prstGeom prst="rect">
            <a:avLst/>
          </a:prstGeom>
        </p:spPr>
      </p:pic>
      <p:sp>
        <p:nvSpPr>
          <p:cNvPr id="13" name="圆角矩形 14"/>
          <p:cNvSpPr/>
          <p:nvPr/>
        </p:nvSpPr>
        <p:spPr>
          <a:xfrm>
            <a:off x="1475656" y="1567527"/>
            <a:ext cx="1933575" cy="643255"/>
          </a:xfrm>
          <a:prstGeom prst="roundRect">
            <a:avLst/>
          </a:prstGeom>
          <a:solidFill>
            <a:srgbClr val="C7EFF9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Real-time state segmentation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Picture 2" descr="手机矢量】素材_免费手机矢量图片素材_手机矢量素材大全_万素网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7326" l="0" r="100000">
                        <a14:foregroundMark x1="15082" y1="70321" x2="15082" y2="70321"/>
                        <a14:foregroundMark x1="19344" y1="67914" x2="19344" y2="67914"/>
                        <a14:foregroundMark x1="23279" y1="72995" x2="23279" y2="72995"/>
                        <a14:foregroundMark x1="26557" y1="77273" x2="26557" y2="77273"/>
                        <a14:foregroundMark x1="28525" y1="80749" x2="28525" y2="80749"/>
                        <a14:foregroundMark x1="28525" y1="80749" x2="28525" y2="80749"/>
                        <a14:foregroundMark x1="32295" y1="86096" x2="32295" y2="86096"/>
                        <a14:foregroundMark x1="32295" y1="86096" x2="32295" y2="86096"/>
                        <a14:foregroundMark x1="34098" y1="95722" x2="34098" y2="95722"/>
                        <a14:foregroundMark x1="35246" y1="85027" x2="35246" y2="85027"/>
                        <a14:foregroundMark x1="35246" y1="85027" x2="35246" y2="85027"/>
                        <a14:foregroundMark x1="20820" y1="74064" x2="20820" y2="74064"/>
                        <a14:foregroundMark x1="20820" y1="74064" x2="20820" y2="74064"/>
                        <a14:foregroundMark x1="20820" y1="74064" x2="20820" y2="74064"/>
                        <a14:foregroundMark x1="40164" y1="66310" x2="40164" y2="66310"/>
                        <a14:foregroundMark x1="64590" y1="67380" x2="64590" y2="67380"/>
                        <a14:foregroundMark x1="64590" y1="67380" x2="64590" y2="67380"/>
                        <a14:foregroundMark x1="66393" y1="64439" x2="66393" y2="64439"/>
                        <a14:foregroundMark x1="66393" y1="64439" x2="66393" y2="64439"/>
                        <a14:foregroundMark x1="69508" y1="61765" x2="69508" y2="61765"/>
                        <a14:foregroundMark x1="69508" y1="61765" x2="69508" y2="61765"/>
                        <a14:foregroundMark x1="89180" y1="39840" x2="89180" y2="39840"/>
                        <a14:foregroundMark x1="89180" y1="39840" x2="89180" y2="39840"/>
                        <a14:foregroundMark x1="89180" y1="39840" x2="89180" y2="39840"/>
                        <a14:foregroundMark x1="88033" y1="42246" x2="38197" y2="87701"/>
                        <a14:foregroundMark x1="10000" y1="57754" x2="34426" y2="94118"/>
                        <a14:foregroundMark x1="19344" y1="86364" x2="3934" y2="60695"/>
                        <a14:foregroundMark x1="1475" y1="66043" x2="64262" y2="3743"/>
                        <a14:foregroundMark x1="62459" y1="3476" x2="1148" y2="60963"/>
                        <a14:foregroundMark x1="64918" y1="4278" x2="98525" y2="38235"/>
                        <a14:foregroundMark x1="98033" y1="33690" x2="74426" y2="5882"/>
                        <a14:foregroundMark x1="95902" y1="39037" x2="34098" y2="97326"/>
                        <a14:foregroundMark x1="97705" y1="29412" x2="97705" y2="29412"/>
                        <a14:foregroundMark x1="97049" y1="27807" x2="79836" y2="13369"/>
                        <a14:foregroundMark x1="98689" y1="28610" x2="98689" y2="28610"/>
                        <a14:foregroundMark x1="98197" y1="28610" x2="74426" y2="4545"/>
                        <a14:foregroundMark x1="96230" y1="31016" x2="96230" y2="31016"/>
                        <a14:foregroundMark x1="99344" y1="28075" x2="76230" y2="4813"/>
                        <a14:foregroundMark x1="78197" y1="17380" x2="78197" y2="17380"/>
                        <a14:backgroundMark x1="57869" y1="6417" x2="63934" y2="802"/>
                        <a14:backgroundMark x1="82295" y1="5882" x2="75738" y2="267"/>
                        <a14:backgroundMark x1="79672" y1="5080" x2="74098" y2="267"/>
                        <a14:backgroundMark x1="79180" y1="6684" x2="73607" y2="0"/>
                        <a14:backgroundMark x1="76066" y1="3209" x2="71311" y2="0"/>
                        <a14:backgroundMark x1="75902" y1="4813" x2="99672" y2="28610"/>
                        <a14:backgroundMark x1="97049" y1="15241" x2="97049" y2="15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320" y="4534235"/>
            <a:ext cx="3374910" cy="20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对话气泡: 圆角矩形 14"/>
          <p:cNvSpPr/>
          <p:nvPr/>
        </p:nvSpPr>
        <p:spPr>
          <a:xfrm>
            <a:off x="2195736" y="4844682"/>
            <a:ext cx="1325446" cy="6347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</a:rPr>
              <a:t>Real-time Inference</a:t>
            </a:r>
            <a:endParaRPr lang="en-US" altLang="zh-CN" b="1" dirty="0">
              <a:solidFill>
                <a:schemeClr val="bg1"/>
              </a:solidFill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561" y="2462215"/>
            <a:ext cx="4371211" cy="2078916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1268760"/>
            <a:ext cx="6840760" cy="5110988"/>
          </a:xfrm>
          <a:prstGeom prst="rect">
            <a:avLst/>
          </a:prstGeom>
        </p:spPr>
      </p:pic>
      <p:sp>
        <p:nvSpPr>
          <p:cNvPr id="7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72728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Evaluation--Hardware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71704"/>
            <a:ext cx="9144000" cy="5114591"/>
          </a:xfrm>
          <a:prstGeom prst="rect">
            <a:avLst/>
          </a:prstGeom>
        </p:spPr>
      </p:pic>
      <p:sp>
        <p:nvSpPr>
          <p:cNvPr id="5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72728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Evaluation—software system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96" y="1772816"/>
            <a:ext cx="4824536" cy="3618402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72816"/>
            <a:ext cx="4824536" cy="3618402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 flipH="1">
            <a:off x="1187624" y="1124744"/>
            <a:ext cx="196723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 9 Digit gesture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矩形 32"/>
          <p:cNvSpPr/>
          <p:nvPr/>
        </p:nvSpPr>
        <p:spPr>
          <a:xfrm flipH="1">
            <a:off x="5868144" y="1124744"/>
            <a:ext cx="196723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Evaluation 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on 26char gesture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4" name="矩形 33"/>
          <p:cNvSpPr/>
          <p:nvPr/>
        </p:nvSpPr>
        <p:spPr>
          <a:xfrm flipH="1">
            <a:off x="1464147" y="5391218"/>
            <a:ext cx="196723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99% on 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mixMLP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矩形 34"/>
          <p:cNvSpPr/>
          <p:nvPr/>
        </p:nvSpPr>
        <p:spPr>
          <a:xfrm flipH="1">
            <a:off x="5945837" y="5391218"/>
            <a:ext cx="1967234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85% on 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4 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mixMLP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72728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Evaluation—Recognition accuracy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7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7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7272808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Evaluation—Recognition accuracy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223745" y="980728"/>
            <a:ext cx="8920255" cy="43581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different person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person diversity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For different days   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 system stability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For different area        relative position performed as for body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>
              <a:spcBef>
                <a:spcPct val="20000"/>
              </a:spcBef>
              <a:buSzPct val="80000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For the effective of cross domain data   cross domain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Time performance       timely as for interference delay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Model size comparison   embedded AI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Different phones   device impact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99.97%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88840"/>
            <a:ext cx="4573773" cy="33843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68" y="1457004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5*5A-&gt;4mixerMLP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99%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987200"/>
            <a:ext cx="4572000" cy="337278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200" y="1458000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Motivation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072493" cy="16989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Huge application market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Bef>
                <a:spcPct val="20000"/>
              </a:spcBef>
              <a:buSzPct val="80000"/>
              <a:defRPr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Far-reaching significance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9" name="图片 28"/>
          <p:cNvPicPr/>
          <p:nvPr/>
        </p:nvPicPr>
        <p:blipFill>
          <a:blip r:embed="rId1"/>
          <a:stretch>
            <a:fillRect/>
          </a:stretch>
        </p:blipFill>
        <p:spPr>
          <a:xfrm>
            <a:off x="4412578" y="1423194"/>
            <a:ext cx="4626610" cy="67564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2"/>
          <a:srcRect l="7696"/>
          <a:stretch>
            <a:fillRect/>
          </a:stretch>
        </p:blipFill>
        <p:spPr>
          <a:xfrm>
            <a:off x="4110318" y="2098834"/>
            <a:ext cx="4928870" cy="118110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2" name="图片 31"/>
          <p:cNvPicPr/>
          <p:nvPr/>
        </p:nvPicPr>
        <p:blipFill>
          <a:blip r:embed="rId3"/>
          <a:stretch>
            <a:fillRect/>
          </a:stretch>
        </p:blipFill>
        <p:spPr>
          <a:xfrm>
            <a:off x="3571838" y="3279299"/>
            <a:ext cx="5467350" cy="100457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4"/>
          <a:srcRect t="28370"/>
          <a:stretch>
            <a:fillRect/>
          </a:stretch>
        </p:blipFill>
        <p:spPr>
          <a:xfrm>
            <a:off x="3287993" y="4224179"/>
            <a:ext cx="5751195" cy="13563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9" name="图片 3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25408" y="5179219"/>
            <a:ext cx="6113780" cy="1318260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  <a:headEnd/>
            <a:tailEnd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6*6P-&gt;4mixerMLP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99%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987200"/>
            <a:ext cx="4572000" cy="3373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68" y="1458000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6*6A-&gt;4mixerMLP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98%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1987200"/>
            <a:ext cx="4572000" cy="3373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68" y="1458000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6*6P--&gt;Neural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99.10%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68" y="1458000"/>
            <a:ext cx="5852172" cy="43891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" y="1987200"/>
            <a:ext cx="4497600" cy="33732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421" y="836712"/>
            <a:ext cx="3695238" cy="538095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flipH="1">
            <a:off x="3419872" y="691417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85%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706" y="1257488"/>
            <a:ext cx="6227124" cy="4670343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636" y="692441"/>
            <a:ext cx="3971429" cy="5980952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347607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NNResnet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85%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06" y="1299037"/>
            <a:ext cx="6058077" cy="4543558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687185"/>
            <a:ext cx="3990476" cy="6038095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NNResnet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44075"/>
            <a:ext cx="6075628" cy="4556721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39" y="700188"/>
            <a:ext cx="4147496" cy="6157812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5*5Adj-&gt;4mixerMLP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64%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43" y="1172182"/>
            <a:ext cx="6125149" cy="4593861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777665"/>
            <a:ext cx="4000000" cy="6047619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6*6Adj-&gt;4mixerMLP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64%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70" y="1234435"/>
            <a:ext cx="6215930" cy="466194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34" y="813210"/>
            <a:ext cx="4142857" cy="6038095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6*6p-&gt;4mixerMLP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87883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动态识别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361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词汇包括：铅笔，剪刀，钳子，铲子，刷子，筷子，梳子，吹风机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Problem Statement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072493" cy="51891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start problem:  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Data-driven method requires many sensor data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Flex quantify problem: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flex sensors have different values due to production process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Different person differs in hand shape, finger length, which causes different voltage value in similar finger bend shape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Privacy and portability problem: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system need to recognize different gesture accurately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system should be conveniently integrate into daily life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system should be robust to environment factors or person-diversity. 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system should be easily deployed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The system should protect person privacy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动态识别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361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句子包括：我你他，好不好，你好，我叫张三，我很好谢谢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Limitation of Prior Art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072493" cy="46905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EMG sensor based method: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special devices needed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Data cold start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Limited category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 dependency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based method: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Special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device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Vulnerable to environment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Only single person situation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Computer vision based: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Privacy concern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Vulnerable to environment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Large computing cost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Not convenient in work-area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Limitation of Prior Art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920255" cy="19759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Audio based method: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Transmits inaudible audio signal and decodes the echoes of hand at its microphone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Ambient noise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weak echo signal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audio signal drift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" y="5759883"/>
            <a:ext cx="9143999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Ruan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 W, Sheng Q Z, Yang L, et al.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AudioGest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enabling fine-grained hand gesture detection by decoding echo signal[C]//Proceedings of the 2016 ACM international joint conference on pervasive and ubiquitous computing. 2016: 474-485.  </a:t>
            </a:r>
            <a:r>
              <a:rPr lang="en-US" altLang="zh-CN" b="0" i="0" dirty="0">
                <a:solidFill>
                  <a:srgbClr val="FF0000"/>
                </a:solidFill>
                <a:effectLst/>
                <a:latin typeface="Arial" panose="020B0604020202020204" pitchFamily="34" charset="0"/>
              </a:rPr>
              <a:t>Ubicomp 2016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348880"/>
            <a:ext cx="9144000" cy="3250593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25418" y="2480716"/>
            <a:ext cx="2232248" cy="2251381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Limitation of Prior Art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920255" cy="13111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Smartwatch based method: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Using PPG signal to detect 10 hand dynamic gestures with average accuracy about 90.73%.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2">
              <a:spcBef>
                <a:spcPct val="20000"/>
              </a:spcBef>
              <a:buSzPct val="80000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" y="5759883"/>
            <a:ext cx="9143999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Zhang, Yu,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Findroidhr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Smartwatch gesture input with optical heartrate monitor."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Proceedings of the ACM on Interactive, Mobile, Wearable and Ubiquitous Technologies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2.1 (2018): 1-42.  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Ubicomp 2018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54692" y="2452056"/>
            <a:ext cx="4489308" cy="292106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2452056"/>
            <a:ext cx="4489309" cy="295624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4243" y="4233694"/>
            <a:ext cx="1653667" cy="13629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357355" y="3396043"/>
            <a:ext cx="978326" cy="167530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Limitation of Prior Art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920255" cy="1920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Smartwatch based method: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Design and implement a reliable authentication scheme for wearable devices using tiny gestures.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800100" lvl="1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Ø"/>
              <a:defRPr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User identify and authenticate themselves by some simple hand and finger gesture.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257300" lvl="2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" y="5759883"/>
            <a:ext cx="9143999" cy="92333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Yu, 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Xiaojing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et al. "</a:t>
            </a:r>
            <a:r>
              <a:rPr lang="en-US" altLang="zh-CN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Thumbup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: Identification and authentication by smartwatch using simple hand gestures." 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2020 IEEE International Conference on Pervasive Computing and Communications (</a:t>
            </a:r>
            <a:r>
              <a:rPr lang="en-US" altLang="zh-CN" b="0" i="1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PerCom</a:t>
            </a:r>
            <a:r>
              <a:rPr lang="en-US" altLang="zh-CN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)</a:t>
            </a:r>
            <a:r>
              <a:rPr lang="en-US" altLang="zh-CN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. IEEE Computer Society, 2020. </a:t>
            </a:r>
            <a:r>
              <a:rPr lang="en-US" altLang="zh-CN" dirty="0">
                <a:solidFill>
                  <a:srgbClr val="222222"/>
                </a:solidFill>
                <a:latin typeface="Arial" panose="020B0604020202020204" pitchFamily="34" charset="0"/>
              </a:rPr>
              <a:t> </a:t>
            </a:r>
            <a:r>
              <a:rPr lang="en-US" altLang="zh-CN" dirty="0" err="1">
                <a:solidFill>
                  <a:srgbClr val="FF0000"/>
                </a:solidFill>
                <a:latin typeface="Arial" panose="020B0604020202020204" pitchFamily="34" charset="0"/>
              </a:rPr>
              <a:t>PerCom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</a:rPr>
              <a:t> 2020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08104" y="2308133"/>
            <a:ext cx="2075320" cy="1583218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897570"/>
            <a:ext cx="9144000" cy="166511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684" y="2276872"/>
            <a:ext cx="1891188" cy="16869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Limitation of Prior Art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223745" y="984391"/>
            <a:ext cx="807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Computer vision based method: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098" name="Picture 2"/>
          <p:cNvPicPr>
            <a:picLocks noChangeAspect="1" noChangeArrowheads="1" noCrop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37" y="1412776"/>
            <a:ext cx="4527013" cy="24898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文本框 6"/>
          <p:cNvSpPr txBox="1"/>
          <p:nvPr/>
        </p:nvSpPr>
        <p:spPr>
          <a:xfrm>
            <a:off x="-29717" y="4080390"/>
            <a:ext cx="45719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优图实验室手语识别数据集覆盖了近千句日常表达，</a:t>
            </a:r>
            <a:r>
              <a:rPr lang="en-US" altLang="zh-CN" b="0" i="0" dirty="0">
                <a:solidFill>
                  <a:srgbClr val="121212"/>
                </a:solidFill>
                <a:effectLst/>
                <a:latin typeface="-apple-system"/>
              </a:rPr>
              <a:t>900</a:t>
            </a:r>
            <a:r>
              <a:rPr lang="zh-CN" altLang="en-US" b="0" i="0" dirty="0">
                <a:solidFill>
                  <a:srgbClr val="121212"/>
                </a:solidFill>
                <a:effectLst/>
                <a:latin typeface="-apple-system"/>
              </a:rPr>
              <a:t>个常用词汇，是最大的中文手语识别数据集</a:t>
            </a:r>
            <a:r>
              <a:rPr lang="zh-CN" altLang="en-US" dirty="0">
                <a:solidFill>
                  <a:srgbClr val="121212"/>
                </a:solidFill>
                <a:latin typeface="-apple-system"/>
              </a:rPr>
              <a:t>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37" y="5048029"/>
            <a:ext cx="3049608" cy="9233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0789" y="4757071"/>
            <a:ext cx="6053211" cy="2100929"/>
          </a:xfrm>
          <a:prstGeom prst="rect">
            <a:avLst/>
          </a:prstGeom>
        </p:spPr>
      </p:pic>
      <p:pic>
        <p:nvPicPr>
          <p:cNvPr id="11" name="2021-11-26 09-47-09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0" y="1412776"/>
            <a:ext cx="4572000" cy="248985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818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COMMONDATA" val="eyJoZGlkIjoiNmIyNGRiMGMzNjJkMDA3NjQyMTI4NjAwYzQ2YmM5N2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6934</Words>
  <Application>WPS 演示</Application>
  <PresentationFormat>全屏显示(4:3)</PresentationFormat>
  <Paragraphs>394</Paragraphs>
  <Slides>40</Slides>
  <Notes>40</Notes>
  <HiddenSlides>0</HiddenSlides>
  <MMClips>4</MMClips>
  <ScaleCrop>false</ScaleCrop>
  <HeadingPairs>
    <vt:vector size="8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7" baseType="lpstr">
      <vt:lpstr>Arial</vt:lpstr>
      <vt:lpstr>宋体</vt:lpstr>
      <vt:lpstr>Wingdings</vt:lpstr>
      <vt:lpstr>Times New Roman</vt:lpstr>
      <vt:lpstr>华文行楷</vt:lpstr>
      <vt:lpstr>微软雅黑</vt:lpstr>
      <vt:lpstr>楷体</vt:lpstr>
      <vt:lpstr>Calibri</vt:lpstr>
      <vt:lpstr>黑体</vt:lpstr>
      <vt:lpstr>-apple-system</vt:lpstr>
      <vt:lpstr>魂心</vt:lpstr>
      <vt:lpstr>Arial Unicode MS</vt:lpstr>
      <vt:lpstr>Consolas</vt:lpstr>
      <vt:lpstr>Times</vt:lpstr>
      <vt:lpstr>Cambria Math</vt:lpstr>
      <vt:lpstr>Office 主题</vt:lpstr>
      <vt:lpstr>Equation.KSEE3</vt:lpstr>
      <vt:lpstr>A portable cross-domain hand gesture recognition system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岁月静好</cp:lastModifiedBy>
  <cp:revision>869</cp:revision>
  <dcterms:created xsi:type="dcterms:W3CDTF">2020-02-07T11:17:00Z</dcterms:created>
  <dcterms:modified xsi:type="dcterms:W3CDTF">2022-10-13T04:59:54Z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2052-11.1.0.12598</vt:lpwstr>
  </property>
  <property fmtid="{D5CDD505-2E9C-101B-9397-08002B2CF9AE}" pid="3" name="ICV">
    <vt:lpwstr>BC25881EA5E042C19244D6CA2BAC662A</vt:lpwstr>
  </property>
</Properties>
</file>